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4" r:id="rId5"/>
    <p:sldId id="261" r:id="rId6"/>
    <p:sldId id="265" r:id="rId7"/>
    <p:sldId id="260" r:id="rId8"/>
    <p:sldId id="266" r:id="rId9"/>
    <p:sldId id="267" r:id="rId10"/>
    <p:sldId id="268" r:id="rId11"/>
    <p:sldId id="272" r:id="rId12"/>
    <p:sldId id="278" r:id="rId13"/>
    <p:sldId id="281" r:id="rId14"/>
    <p:sldId id="274" r:id="rId15"/>
    <p:sldId id="273" r:id="rId16"/>
    <p:sldId id="269" r:id="rId17"/>
    <p:sldId id="271" r:id="rId18"/>
    <p:sldId id="275" r:id="rId19"/>
    <p:sldId id="280" r:id="rId20"/>
    <p:sldId id="279" r:id="rId21"/>
    <p:sldId id="270" r:id="rId22"/>
    <p:sldId id="262" r:id="rId23"/>
    <p:sldId id="263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yneMQKiZVslatwpP4WCX/mz3B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7"/>
    <p:restoredTop sz="94719"/>
  </p:normalViewPr>
  <p:slideViewPr>
    <p:cSldViewPr snapToGrid="0">
      <p:cViewPr varScale="1">
        <p:scale>
          <a:sx n="198" d="100"/>
          <a:sy n="198" d="100"/>
        </p:scale>
        <p:origin x="104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48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870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46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908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125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301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42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985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9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8e4498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68e4498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459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858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1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014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61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65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9"/>
          <p:cNvPicPr preferRelativeResize="0"/>
          <p:nvPr/>
        </p:nvPicPr>
        <p:blipFill rotWithShape="1">
          <a:blip r:embed="rId2">
            <a:alphaModFix/>
          </a:blip>
          <a:srcRect r="68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 txBox="1"/>
          <p:nvPr/>
        </p:nvSpPr>
        <p:spPr>
          <a:xfrm>
            <a:off x="3174000" y="117982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9"/>
          <p:cNvSpPr txBox="1">
            <a:spLocks noGrp="1"/>
          </p:cNvSpPr>
          <p:nvPr>
            <p:ph type="title" idx="2"/>
          </p:nvPr>
        </p:nvSpPr>
        <p:spPr>
          <a:xfrm>
            <a:off x="311700" y="2222125"/>
            <a:ext cx="7328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title" idx="3"/>
          </p:nvPr>
        </p:nvSpPr>
        <p:spPr>
          <a:xfrm>
            <a:off x="311700" y="3746125"/>
            <a:ext cx="73281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/>
          <p:nvPr/>
        </p:nvSpPr>
        <p:spPr>
          <a:xfrm>
            <a:off x="-100" y="4696750"/>
            <a:ext cx="9144000" cy="4830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574" y="4776400"/>
            <a:ext cx="1182278" cy="3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Me">
  <p:cSld name="CUSTOM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/>
          <p:nvPr/>
        </p:nvSpPr>
        <p:spPr>
          <a:xfrm>
            <a:off x="-100" y="4696750"/>
            <a:ext cx="9144000" cy="4830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 + Thanks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Char char="●"/>
              <a:defRPr sz="4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" name="Google Shape;2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1191" y="202800"/>
            <a:ext cx="13666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CUSTOM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/>
          <p:nvPr/>
        </p:nvSpPr>
        <p:spPr>
          <a:xfrm>
            <a:off x="-100" y="4696750"/>
            <a:ext cx="9144000" cy="4830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ubTitle" idx="1"/>
          </p:nvPr>
        </p:nvSpPr>
        <p:spPr>
          <a:xfrm>
            <a:off x="311700" y="1073375"/>
            <a:ext cx="8245200" cy="19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574" y="4776400"/>
            <a:ext cx="1182278" cy="3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Char char="●"/>
              <a:defRPr sz="4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" name="Google Shape;3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1191" y="202800"/>
            <a:ext cx="13666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" name="Google Shape;4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1191" y="202800"/>
            <a:ext cx="13666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268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311700" y="2150675"/>
            <a:ext cx="83157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Demystifying </a:t>
            </a:r>
            <a:r>
              <a:rPr lang="en-US" sz="31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HuggingFace</a:t>
            </a:r>
            <a:r>
              <a:rPr lang="en-US" sz="31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1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LangChain</a:t>
            </a:r>
            <a:r>
              <a:rPr lang="en-US" sz="31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-US" sz="31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LlamaIndex</a:t>
            </a:r>
            <a:endParaRPr sz="31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11700" y="3828725"/>
            <a:ext cx="7551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by Tarek A. Atwan</a:t>
            </a:r>
            <a:endParaRPr sz="21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 err="1"/>
              <a:t>LangChain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54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It is a </a:t>
            </a:r>
            <a:r>
              <a:rPr lang="en-US" b="1" dirty="0"/>
              <a:t>framework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 err="1"/>
              <a:t>LangChain</a:t>
            </a:r>
            <a:r>
              <a:rPr lang="en-US" dirty="0"/>
              <a:t> wants to simplify the development of applications powered by language models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Supports Prompt Templates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Makes it easy to swap different models (LLMs) 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Provides chains for creating a pipeline 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Makes it easy to query datasets with natural language in variety of formats: CSV files, SQL Databases, or pandas </a:t>
            </a:r>
            <a:r>
              <a:rPr lang="en-US" dirty="0" err="1"/>
              <a:t>DataFrames</a:t>
            </a:r>
            <a:endParaRPr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What is </a:t>
            </a:r>
            <a:r>
              <a:rPr lang="en" dirty="0" err="1"/>
              <a:t>LangChain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122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6150CC9E-6EA8-F227-E642-195000287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30895" r="10221" b="32992"/>
          <a:stretch/>
        </p:blipFill>
        <p:spPr bwMode="auto">
          <a:xfrm>
            <a:off x="6536385" y="799200"/>
            <a:ext cx="2607615" cy="4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0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What is </a:t>
            </a:r>
            <a:r>
              <a:rPr lang="en" dirty="0" err="1"/>
              <a:t>LangChain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122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6150CC9E-6EA8-F227-E642-195000287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30895" r="10221" b="32992"/>
          <a:stretch/>
        </p:blipFill>
        <p:spPr bwMode="auto">
          <a:xfrm>
            <a:off x="6536385" y="799200"/>
            <a:ext cx="2607615" cy="4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FB487-CA2D-7099-CD0F-A57E9808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783" y="1493501"/>
            <a:ext cx="3624981" cy="579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8CF99-2FDD-C1E0-C9CF-25CCF77A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644" y="1328939"/>
            <a:ext cx="3949592" cy="1848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D2768-4DD9-E9E7-9B92-46E009798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090" y="896030"/>
            <a:ext cx="4334699" cy="36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3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None/>
            </a:pPr>
            <a:r>
              <a:rPr lang="en-US" dirty="0"/>
              <a:t>“Retrieval-Augmented Generation (RAG) is the process of optimizing the output of a large language model, so it references an authoritative knowledge base outside of its training data sources before generating a response”</a:t>
            </a:r>
          </a:p>
          <a:p>
            <a:pPr marL="101600" lvl="0" indent="0">
              <a:buNone/>
            </a:pPr>
            <a:endParaRPr lang="en-US" dirty="0"/>
          </a:p>
          <a:p>
            <a:pPr marL="101600" lvl="0" indent="0">
              <a:buNone/>
            </a:pPr>
            <a:r>
              <a:rPr lang="en-US" dirty="0"/>
              <a:t>“ RAG extends the already powerful capabilities of LLMs to specific domains or an organization's internal knowledge base, all without the need to retrain the model. It is a cost-effective approach to improving LLM output so it remains relevant, accurate, and useful in various context”	</a:t>
            </a:r>
            <a:endParaRPr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What is RAG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5B11E-412A-B71D-7CAD-A9E1BA2A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657" y="4162063"/>
            <a:ext cx="546100" cy="393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AA6453-D7B5-7FEB-18F4-143193D6EED7}"/>
              </a:ext>
            </a:extLst>
          </p:cNvPr>
          <p:cNvSpPr txBox="1"/>
          <p:nvPr/>
        </p:nvSpPr>
        <p:spPr>
          <a:xfrm>
            <a:off x="7528858" y="4231554"/>
            <a:ext cx="5757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08998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 err="1"/>
              <a:t>LangChain</a:t>
            </a:r>
            <a:r>
              <a:rPr lang="en" dirty="0"/>
              <a:t> Components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5BF62BB0-8DC4-B136-8379-747B604A9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30895" r="10221" b="32992"/>
          <a:stretch/>
        </p:blipFill>
        <p:spPr bwMode="auto">
          <a:xfrm>
            <a:off x="6536385" y="799200"/>
            <a:ext cx="2607615" cy="4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F1E8D-73C2-8902-8FB8-95FFB9FE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1" y="799200"/>
            <a:ext cx="3802594" cy="3862952"/>
          </a:xfrm>
          <a:prstGeom prst="rect">
            <a:avLst/>
          </a:prstGeom>
        </p:spPr>
      </p:pic>
      <p:sp>
        <p:nvSpPr>
          <p:cNvPr id="9" name="Google Shape;79;p4">
            <a:extLst>
              <a:ext uri="{FF2B5EF4-FFF2-40B4-BE49-F238E27FC236}">
                <a16:creationId xmlns:a16="http://schemas.microsoft.com/office/drawing/2014/main" id="{88951A0E-B37D-4478-BB57-3E498EBA6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63155" y="1081961"/>
            <a:ext cx="4969145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 err="1"/>
              <a:t>LangChain</a:t>
            </a:r>
            <a:r>
              <a:rPr lang="en-US" dirty="0"/>
              <a:t> Libraries</a:t>
            </a:r>
          </a:p>
          <a:p>
            <a:pPr lvl="1" indent="-355600">
              <a:buSzPts val="2000"/>
              <a:buFont typeface="Roboto"/>
              <a:buChar char="●"/>
            </a:pPr>
            <a:r>
              <a:rPr lang="en-US" dirty="0" err="1"/>
              <a:t>LangChain</a:t>
            </a:r>
            <a:endParaRPr lang="en-US" dirty="0"/>
          </a:p>
          <a:p>
            <a:pPr lvl="1" indent="-355600">
              <a:buSzPts val="2000"/>
              <a:buFont typeface="Roboto"/>
              <a:buChar char="●"/>
            </a:pPr>
            <a:r>
              <a:rPr lang="en-US" dirty="0" err="1"/>
              <a:t>LangChain</a:t>
            </a:r>
            <a:r>
              <a:rPr lang="en-US" dirty="0"/>
              <a:t>-Core</a:t>
            </a:r>
          </a:p>
          <a:p>
            <a:pPr lvl="1" indent="-355600">
              <a:buSzPts val="2000"/>
              <a:buFont typeface="Roboto"/>
              <a:buChar char="●"/>
            </a:pPr>
            <a:r>
              <a:rPr lang="en-US" dirty="0" err="1"/>
              <a:t>LangChain</a:t>
            </a:r>
            <a:r>
              <a:rPr lang="en-US" dirty="0"/>
              <a:t>-Community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 err="1"/>
              <a:t>LangChain</a:t>
            </a:r>
            <a:r>
              <a:rPr lang="en-US" dirty="0"/>
              <a:t> Templates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 err="1"/>
              <a:t>LangServe</a:t>
            </a: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 err="1"/>
              <a:t>LangSmith</a:t>
            </a: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LCEL (</a:t>
            </a:r>
            <a:r>
              <a:rPr lang="en-US" dirty="0" err="1"/>
              <a:t>LangChain</a:t>
            </a:r>
            <a:r>
              <a:rPr lang="en-US" dirty="0"/>
              <a:t> Expression Language)</a:t>
            </a:r>
          </a:p>
        </p:txBody>
      </p:sp>
    </p:spTree>
    <p:extLst>
      <p:ext uri="{BB962C8B-B14F-4D97-AF65-F5344CB8AC3E}">
        <p14:creationId xmlns:p14="http://schemas.microsoft.com/office/powerpoint/2010/main" val="6457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Easy install: 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Document Loaders</a:t>
            </a:r>
            <a:endParaRPr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 err="1"/>
              <a:t>LangChain</a:t>
            </a:r>
            <a:r>
              <a:rPr lang="en" dirty="0"/>
              <a:t> Getting Started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7BDA4A4D-9A12-E6AF-25F8-A22BD6F0F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30895" r="10221" b="32992"/>
          <a:stretch/>
        </p:blipFill>
        <p:spPr bwMode="auto">
          <a:xfrm>
            <a:off x="6536385" y="799200"/>
            <a:ext cx="2607615" cy="4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25508-C811-092A-941D-CFD5828D7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0" b="10015"/>
          <a:stretch/>
        </p:blipFill>
        <p:spPr>
          <a:xfrm>
            <a:off x="3268192" y="951600"/>
            <a:ext cx="2607616" cy="1100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DADCC-DB62-7AF1-FACC-05CD5A17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816" y="2186250"/>
            <a:ext cx="5856668" cy="123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6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 err="1"/>
              <a:t>LangChain</a:t>
            </a:r>
            <a:r>
              <a:rPr lang="en" dirty="0"/>
              <a:t> Coding 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96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 err="1"/>
              <a:t>LlamaIndex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6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It is a </a:t>
            </a:r>
            <a:r>
              <a:rPr lang="en-US" b="1" dirty="0"/>
              <a:t>framework</a:t>
            </a:r>
          </a:p>
          <a:p>
            <a:pPr lvl="0"/>
            <a:r>
              <a:rPr lang="en-US" dirty="0" err="1"/>
              <a:t>LlamaIndex</a:t>
            </a:r>
            <a:r>
              <a:rPr lang="en-US" dirty="0"/>
              <a:t> wants to simplify the development of applications powered by language models</a:t>
            </a:r>
          </a:p>
          <a:p>
            <a:pPr lvl="0"/>
            <a:r>
              <a:rPr lang="en-US" dirty="0"/>
              <a:t>Focuses on RAG use cases</a:t>
            </a:r>
          </a:p>
          <a:p>
            <a:pPr lvl="0"/>
            <a:r>
              <a:rPr lang="en-US" dirty="0"/>
              <a:t>Excels in search, data indexing and retrieval </a:t>
            </a:r>
          </a:p>
          <a:p>
            <a:pPr lvl="0"/>
            <a:endParaRPr lang="en-US" dirty="0"/>
          </a:p>
          <a:p>
            <a:pPr marL="558800" lvl="1" indent="0">
              <a:buSzPts val="2000"/>
              <a:buNone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What is Hugging Face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8194" name="Picture 2" descr="Generative AI: An Absolute Beginner's Guide to LlamaIndex">
            <a:extLst>
              <a:ext uri="{FF2B5EF4-FFF2-40B4-BE49-F238E27FC236}">
                <a16:creationId xmlns:a16="http://schemas.microsoft.com/office/drawing/2014/main" id="{975FD316-EB35-0668-E8F6-A27EBEC92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10785" r="5091" b="10444"/>
          <a:stretch/>
        </p:blipFill>
        <p:spPr bwMode="auto">
          <a:xfrm>
            <a:off x="7181441" y="799200"/>
            <a:ext cx="1918952" cy="5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50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What is Hugging Face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8194" name="Picture 2" descr="Generative AI: An Absolute Beginner's Guide to LlamaIndex">
            <a:extLst>
              <a:ext uri="{FF2B5EF4-FFF2-40B4-BE49-F238E27FC236}">
                <a16:creationId xmlns:a16="http://schemas.microsoft.com/office/drawing/2014/main" id="{975FD316-EB35-0668-E8F6-A27EBEC92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10785" r="5091" b="10444"/>
          <a:stretch/>
        </p:blipFill>
        <p:spPr bwMode="auto">
          <a:xfrm>
            <a:off x="7181441" y="799200"/>
            <a:ext cx="1918952" cy="5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669B40-DE1F-0480-E3D2-E9AC22F3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641" y="1249437"/>
            <a:ext cx="4967865" cy="29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9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" name="Google Shape;62;g168e4498dff_0_0"/>
          <p:cNvSpPr txBox="1">
            <a:spLocks noGrp="1"/>
          </p:cNvSpPr>
          <p:nvPr>
            <p:ph type="body" idx="1"/>
          </p:nvPr>
        </p:nvSpPr>
        <p:spPr>
          <a:xfrm>
            <a:off x="310534" y="1011701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Hugging Face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25000"/>
              </a:lnSpc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Demo: Exploring Hugging Face </a:t>
            </a:r>
          </a:p>
          <a:p>
            <a:pPr lvl="1">
              <a:lnSpc>
                <a:spcPct val="125000"/>
              </a:lnSpc>
              <a:buFont typeface="Roboto"/>
              <a:buChar char="●"/>
            </a:pPr>
            <a:r>
              <a:rPr lang="en-US" dirty="0"/>
              <a:t>Demo: Hugging Face API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lang="en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LangChain</a:t>
            </a:r>
            <a:endParaRPr lang="en"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indent="-355600">
              <a:lnSpc>
                <a:spcPct val="125000"/>
              </a:lnSpc>
              <a:buSzPts val="2000"/>
              <a:buFont typeface="Roboto"/>
              <a:buChar char="●"/>
            </a:pPr>
            <a:r>
              <a:rPr lang="en" dirty="0"/>
              <a:t>Demo: </a:t>
            </a:r>
            <a:r>
              <a:rPr lang="en" dirty="0" err="1"/>
              <a:t>LangChain</a:t>
            </a:r>
            <a:r>
              <a:rPr lang="en" dirty="0"/>
              <a:t> reading a PDF file</a:t>
            </a:r>
          </a:p>
          <a:p>
            <a:pPr lvl="1" indent="-355600">
              <a:lnSpc>
                <a:spcPct val="125000"/>
              </a:lnSpc>
              <a:buSzPts val="2000"/>
              <a:buFont typeface="Roboto"/>
              <a:buChar char="●"/>
            </a:pPr>
            <a:r>
              <a:rPr lang="en" dirty="0"/>
              <a:t>Demo: </a:t>
            </a:r>
            <a:r>
              <a:rPr lang="en" dirty="0" err="1"/>
              <a:t>LangChain</a:t>
            </a:r>
            <a:r>
              <a:rPr lang="en" dirty="0"/>
              <a:t> to Query a Database/Pandas</a:t>
            </a:r>
          </a:p>
          <a:p>
            <a:pPr lvl="1" indent="-355600">
              <a:lnSpc>
                <a:spcPct val="125000"/>
              </a:lnSpc>
              <a:buSzPts val="2000"/>
              <a:buFont typeface="Roboto"/>
              <a:buChar char="●"/>
            </a:pPr>
            <a:r>
              <a:rPr lang="en" dirty="0"/>
              <a:t>Demo: </a:t>
            </a:r>
            <a:r>
              <a:rPr lang="en" dirty="0" err="1"/>
              <a:t>LangFlow</a:t>
            </a:r>
            <a:endParaRPr lang="en" dirty="0"/>
          </a:p>
          <a:p>
            <a:pPr>
              <a:lnSpc>
                <a:spcPct val="125000"/>
              </a:lnSpc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lang="en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dirty="0" err="1"/>
              <a:t>lamaIndex</a:t>
            </a:r>
            <a:endParaRPr lang="en" dirty="0"/>
          </a:p>
          <a:p>
            <a:pPr lvl="1">
              <a:lnSpc>
                <a:spcPct val="125000"/>
              </a:lnSpc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Demo: </a:t>
            </a:r>
            <a:r>
              <a:rPr lang="en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LlamaIndex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Qu</a:t>
            </a:r>
            <a:r>
              <a:rPr lang="en" dirty="0"/>
              <a:t>ery a Database/Pandas</a:t>
            </a:r>
          </a:p>
          <a:p>
            <a:pPr>
              <a:lnSpc>
                <a:spcPct val="125000"/>
              </a:lnSpc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Q&amp;</a:t>
            </a:r>
            <a:r>
              <a:rPr lang="en" dirty="0"/>
              <a:t>A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g168e4498dff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4" name="Google Shape;64;g168e4498dff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Easy install: 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Document Loaders</a:t>
            </a:r>
            <a:endParaRPr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 err="1"/>
              <a:t>LangChain</a:t>
            </a:r>
            <a:r>
              <a:rPr lang="en" dirty="0"/>
              <a:t> Getting Started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D25508-C811-092A-941D-CFD5828D7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0" b="10015"/>
          <a:stretch/>
        </p:blipFill>
        <p:spPr>
          <a:xfrm>
            <a:off x="3268192" y="951600"/>
            <a:ext cx="2607616" cy="1100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DADCC-DB62-7AF1-FACC-05CD5A177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816" y="2186250"/>
            <a:ext cx="5856668" cy="1236558"/>
          </a:xfrm>
          <a:prstGeom prst="rect">
            <a:avLst/>
          </a:prstGeom>
        </p:spPr>
      </p:pic>
      <p:pic>
        <p:nvPicPr>
          <p:cNvPr id="2" name="Picture 2" descr="Generative AI: An Absolute Beginner's Guide to LlamaIndex">
            <a:extLst>
              <a:ext uri="{FF2B5EF4-FFF2-40B4-BE49-F238E27FC236}">
                <a16:creationId xmlns:a16="http://schemas.microsoft.com/office/drawing/2014/main" id="{45D90CEC-4B2A-8B93-B6F1-5CA165E23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10785" r="5091" b="10444"/>
          <a:stretch/>
        </p:blipFill>
        <p:spPr bwMode="auto">
          <a:xfrm>
            <a:off x="7181441" y="799200"/>
            <a:ext cx="1918952" cy="5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2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 err="1"/>
              <a:t>LLamaIndex</a:t>
            </a:r>
            <a:r>
              <a:rPr lang="en" dirty="0"/>
              <a:t> Coding 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44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4300"/>
              <a:t>DataHour</a:t>
            </a:r>
            <a:r>
              <a:rPr lang="en" sz="4300" b="0"/>
              <a:t> : Q&amp;A</a:t>
            </a:r>
            <a:endParaRPr sz="4300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968550" y="880675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Brief about me..</a:t>
            </a: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body" idx="1"/>
          </p:nvPr>
        </p:nvSpPr>
        <p:spPr>
          <a:xfrm>
            <a:off x="2750100" y="1195050"/>
            <a:ext cx="5759400" cy="2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 name is Tarek Atwan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AI/ML Consultant </a:t>
            </a: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~17 years of work experience in Analytics (NAM &amp; EMEA)</a:t>
            </a: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~5 years of teaching &amp; mentoring (2U, Pluralsight, </a:t>
            </a:r>
            <a:r>
              <a:rPr lang="en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Thinkful</a:t>
            </a: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Book Author, ”Time Series Analysis with Python Cookbook” by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Publishing</a:t>
            </a:r>
          </a:p>
        </p:txBody>
      </p:sp>
      <p:pic>
        <p:nvPicPr>
          <p:cNvPr id="71" name="Google Shape;71;p3"/>
          <p:cNvPicPr preferRelativeResize="0"/>
          <p:nvPr/>
        </p:nvPicPr>
        <p:blipFill>
          <a:blip r:embed="rId3"/>
          <a:srcRect/>
          <a:stretch/>
        </p:blipFill>
        <p:spPr>
          <a:xfrm>
            <a:off x="645724" y="1365162"/>
            <a:ext cx="2007324" cy="1770844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3" name="Google Shape;7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19FDC-4469-7C49-C42C-3B9002235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24" y="3701968"/>
            <a:ext cx="1783724" cy="7480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The era of </a:t>
            </a:r>
            <a:r>
              <a:rPr lang="en" dirty="0" err="1"/>
              <a:t>ChatGPT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DBD31-2F38-EBEC-14E9-EE30FE39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81" y="1201745"/>
            <a:ext cx="7234707" cy="27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2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Hugging Face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Think of it as </a:t>
            </a:r>
            <a:r>
              <a:rPr lang="en-US" b="1" dirty="0"/>
              <a:t>GitHub </a:t>
            </a:r>
            <a:r>
              <a:rPr lang="en-US" dirty="0"/>
              <a:t>but for AI/ML folks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Committed to the Open Source Community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Democratize AI/ML to the masses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Started off with its Transformers library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Now, Hugging Face consists of many components:</a:t>
            </a:r>
          </a:p>
          <a:p>
            <a:pPr lvl="1" indent="-355600">
              <a:buSzPts val="2000"/>
              <a:buFont typeface="Roboto"/>
              <a:buChar char="●"/>
            </a:pPr>
            <a:r>
              <a:rPr lang="en-US" dirty="0"/>
              <a:t>Transformers Library</a:t>
            </a:r>
          </a:p>
          <a:p>
            <a:pPr lvl="1" indent="-355600">
              <a:buSzPts val="2000"/>
              <a:buFont typeface="Roboto"/>
              <a:buChar char="●"/>
            </a:pPr>
            <a:r>
              <a:rPr lang="en-US" dirty="0"/>
              <a:t>Tokenizers Library</a:t>
            </a:r>
          </a:p>
          <a:p>
            <a:pPr lvl="1" indent="-355600">
              <a:buSzPts val="2000"/>
              <a:buFont typeface="Roboto"/>
              <a:buChar char="●"/>
            </a:pPr>
            <a:r>
              <a:rPr lang="en-US" dirty="0" err="1"/>
              <a:t>HuggingChat</a:t>
            </a:r>
            <a:endParaRPr lang="en-US" dirty="0"/>
          </a:p>
          <a:p>
            <a:pPr lvl="1" indent="-355600">
              <a:buSzPts val="2000"/>
              <a:buFont typeface="Roboto"/>
              <a:buChar char="●"/>
            </a:pPr>
            <a:r>
              <a:rPr lang="en-US" dirty="0"/>
              <a:t>Hugging Face Hub (Git Repositories)</a:t>
            </a:r>
          </a:p>
          <a:p>
            <a:pPr lvl="2" indent="-355600">
              <a:buSzPts val="2000"/>
              <a:buFont typeface="Roboto"/>
              <a:buChar char="●"/>
            </a:pPr>
            <a:r>
              <a:rPr lang="en-US" dirty="0"/>
              <a:t>Datasets</a:t>
            </a:r>
          </a:p>
          <a:p>
            <a:pPr lvl="2" indent="-355600">
              <a:buSzPts val="2000"/>
              <a:buFont typeface="Roboto"/>
              <a:buChar char="●"/>
            </a:pPr>
            <a:r>
              <a:rPr lang="en-US" dirty="0"/>
              <a:t>Models</a:t>
            </a:r>
          </a:p>
          <a:p>
            <a:pPr lvl="2" indent="-355600">
              <a:buSzPts val="2000"/>
              <a:buFont typeface="Roboto"/>
              <a:buChar char="●"/>
            </a:pPr>
            <a:r>
              <a:rPr lang="en-US" dirty="0"/>
              <a:t>Spaces (ML apps made by the community)</a:t>
            </a:r>
          </a:p>
          <a:p>
            <a:pPr lvl="1" indent="-355600">
              <a:buSzPts val="2000"/>
              <a:buFont typeface="Roboto"/>
              <a:buChar char="●"/>
            </a:pPr>
            <a:r>
              <a:rPr lang="en-US" dirty="0"/>
              <a:t>Learn (Courses on NLP and Deep RL)</a:t>
            </a:r>
          </a:p>
          <a:p>
            <a:pPr lvl="1" indent="-355600"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What is Hugging Face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2" descr="Brand assets - Hugging Face">
            <a:extLst>
              <a:ext uri="{FF2B5EF4-FFF2-40B4-BE49-F238E27FC236}">
                <a16:creationId xmlns:a16="http://schemas.microsoft.com/office/drawing/2014/main" id="{CDF0BE49-8C6C-3435-97CF-A4164F7DE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07" y="840491"/>
            <a:ext cx="2607614" cy="69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3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920975"/>
            <a:ext cx="85206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Supports: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Easy install: 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endParaRPr lang="en-US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-US" dirty="0"/>
              <a:t>Easy to use: </a:t>
            </a:r>
            <a:endParaRPr dirty="0"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Hugging Face Getting Started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6" name="Picture 2" descr="Brand assets - Hugging Face">
            <a:extLst>
              <a:ext uri="{FF2B5EF4-FFF2-40B4-BE49-F238E27FC236}">
                <a16:creationId xmlns:a16="http://schemas.microsoft.com/office/drawing/2014/main" id="{F7F17B48-FDAC-E987-8EE9-4EBF1F53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07" y="840491"/>
            <a:ext cx="2607614" cy="69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6CB3A3-7675-AF08-0828-F361FABA6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990" y="951600"/>
            <a:ext cx="2988256" cy="389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03488A-6957-9B05-4926-846E92CE7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134" y="1371540"/>
            <a:ext cx="2926112" cy="1250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11F3C0-7B46-E59F-13C0-5D2FF3EDE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0991" y="2756218"/>
            <a:ext cx="5040954" cy="1871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1">
                <a:solidFill>
                  <a:srgbClr val="4D2471"/>
                </a:solidFill>
                <a:latin typeface="Roboto"/>
                <a:ea typeface="Roboto"/>
                <a:cs typeface="Roboto"/>
                <a:sym typeface="Roboto"/>
              </a:rPr>
              <a:t>Brief about me..</a:t>
            </a:r>
            <a:endParaRPr b="1">
              <a:solidFill>
                <a:srgbClr val="4D2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9200"/>
          </a:xfrm>
          <a:prstGeom prst="rect">
            <a:avLst/>
          </a:prstGeom>
          <a:solidFill>
            <a:srgbClr val="4D24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918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Hugging Face Task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EDB56-CA1B-8CFD-283F-57EB0A88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6" y="799200"/>
            <a:ext cx="4712555" cy="3858081"/>
          </a:xfrm>
          <a:prstGeom prst="rect">
            <a:avLst/>
          </a:prstGeom>
        </p:spPr>
      </p:pic>
      <p:pic>
        <p:nvPicPr>
          <p:cNvPr id="6" name="Picture 2" descr="Brand assets - Hugging Face">
            <a:extLst>
              <a:ext uri="{FF2B5EF4-FFF2-40B4-BE49-F238E27FC236}">
                <a16:creationId xmlns:a16="http://schemas.microsoft.com/office/drawing/2014/main" id="{CE9793DB-7EA3-2AD7-253F-7B454EB41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07" y="840491"/>
            <a:ext cx="2607614" cy="69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8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517525" y="666750"/>
            <a:ext cx="72069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Exploring Hugging Face &amp; Coding 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136070"/>
      </p:ext>
    </p:extLst>
  </p:cSld>
  <p:clrMapOvr>
    <a:masterClrMapping/>
  </p:clrMapOvr>
</p:sld>
</file>

<file path=ppt/theme/theme1.xml><?xml version="1.0" encoding="utf-8"?>
<a:theme xmlns:a="http://schemas.openxmlformats.org/drawingml/2006/main" name="AV-DataHou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531</Words>
  <Application>Microsoft Macintosh PowerPoint</Application>
  <PresentationFormat>On-screen Show (16:9)</PresentationFormat>
  <Paragraphs>124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Roboto</vt:lpstr>
      <vt:lpstr>Arial</vt:lpstr>
      <vt:lpstr>AV-DataHour</vt:lpstr>
      <vt:lpstr>PowerPoint Presentation</vt:lpstr>
      <vt:lpstr>Table of Contents</vt:lpstr>
      <vt:lpstr>Brief about me..</vt:lpstr>
      <vt:lpstr>Brief about me..</vt:lpstr>
      <vt:lpstr>Hugging Face</vt:lpstr>
      <vt:lpstr>Brief about me..</vt:lpstr>
      <vt:lpstr>Brief about me..</vt:lpstr>
      <vt:lpstr>Brief about me..</vt:lpstr>
      <vt:lpstr>Exploring Hugging Face &amp; Coding Demo</vt:lpstr>
      <vt:lpstr>LangChain</vt:lpstr>
      <vt:lpstr>Brief about me..</vt:lpstr>
      <vt:lpstr>Brief about me..</vt:lpstr>
      <vt:lpstr>Brief about me..</vt:lpstr>
      <vt:lpstr>Brief about me..</vt:lpstr>
      <vt:lpstr>Brief about me..</vt:lpstr>
      <vt:lpstr>LangChain Coding Demo</vt:lpstr>
      <vt:lpstr>LlamaIndex</vt:lpstr>
      <vt:lpstr>Brief about me..</vt:lpstr>
      <vt:lpstr>Brief about me..</vt:lpstr>
      <vt:lpstr>Brief about me..</vt:lpstr>
      <vt:lpstr>LLamaIndex Coding Demo</vt:lpstr>
      <vt:lpstr>DataHour : 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Tarek Atwan</cp:lastModifiedBy>
  <cp:revision>22</cp:revision>
  <dcterms:modified xsi:type="dcterms:W3CDTF">2024-02-27T11:47:35Z</dcterms:modified>
</cp:coreProperties>
</file>